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5"/>
  </p:notesMasterIdLst>
  <p:sldIdLst>
    <p:sldId id="335" r:id="rId3"/>
    <p:sldId id="315" r:id="rId4"/>
    <p:sldId id="350" r:id="rId5"/>
    <p:sldId id="365" r:id="rId6"/>
    <p:sldId id="346" r:id="rId7"/>
    <p:sldId id="361" r:id="rId8"/>
    <p:sldId id="344" r:id="rId9"/>
    <p:sldId id="347" r:id="rId10"/>
    <p:sldId id="348" r:id="rId11"/>
    <p:sldId id="360" r:id="rId12"/>
    <p:sldId id="359" r:id="rId13"/>
    <p:sldId id="34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469" autoAdjust="0"/>
  </p:normalViewPr>
  <p:slideViewPr>
    <p:cSldViewPr snapToGrid="0">
      <p:cViewPr varScale="1">
        <p:scale>
          <a:sx n="70" d="100"/>
          <a:sy n="70" d="100"/>
        </p:scale>
        <p:origin x="12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8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4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归纳学习是推导出规律学习规则</a:t>
            </a:r>
            <a:endParaRPr lang="en-US" altLang="zh-CN" dirty="0"/>
          </a:p>
          <a:p>
            <a:r>
              <a:rPr lang="zh-CN" altLang="en-US" dirty="0"/>
              <a:t>不会是一一对应的，是因为风格，高度依赖与上下文</a:t>
            </a:r>
            <a:endParaRPr lang="en-US" altLang="zh-CN" dirty="0"/>
          </a:p>
          <a:p>
            <a:r>
              <a:rPr lang="zh-CN" altLang="en-US" dirty="0"/>
              <a:t>但是对于无监督学习而言没有 平行的语料库进行训练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归纳学习 需要标签 归纳出规律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However, the lacking of parallel corpus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hinders the ability of these inductive learning methods on this task.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83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Retrieval Loss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The retrieval loss is designed to capture the similarity between the style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independent embeddings of the input sentence and the corresponding transferred sentence: </a:t>
            </a:r>
          </a:p>
          <a:p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Bag-of-Words Loss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This loss is proposed to encourage the generator to select some new words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from the retrieved sentences, making our model pay more attention to the retrieved samples.</a:t>
            </a:r>
          </a:p>
          <a:p>
            <a:endParaRPr 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0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35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72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81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7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99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3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7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53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5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551300" y="1137360"/>
            <a:ext cx="927290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Transductive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Learning for Unsupervised Text Style Transfer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0" y="4972146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EMNLP-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6504" y="4566984"/>
            <a:ext cx="90893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n-NO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 xiaofei05/TSST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5A9977-A95E-47DD-BE36-FE6F15DC1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910" y="2135455"/>
            <a:ext cx="9173855" cy="2543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F30C52-4C09-49A5-8F79-DCB1A5492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7113"/>
            <a:ext cx="6421366" cy="39503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9FEC7B-E7B3-4952-9451-00506D4F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833" y="2383845"/>
            <a:ext cx="5327001" cy="32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79881B-2C36-4BE3-947F-011178527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464"/>
            <a:ext cx="12122251" cy="45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B6F5B6-4F4A-4CAB-9367-AEBE2F26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2" y="1914319"/>
            <a:ext cx="5664610" cy="3953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A6B1F7-F721-435F-A1CE-48751A091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36" y="1281351"/>
            <a:ext cx="8847527" cy="5504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13" name="标题 13">
            <a:extLst>
              <a:ext uri="{FF2B5EF4-FFF2-40B4-BE49-F238E27FC236}">
                <a16:creationId xmlns:a16="http://schemas.microsoft.com/office/drawing/2014/main" id="{091C447C-3309-4DC6-9264-7B06D263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885D1D-6811-4604-B35D-D4FB07FF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98" y="1653874"/>
            <a:ext cx="7563799" cy="47056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677145-0557-4A1D-A61D-46C1D3BA4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999" y="1839852"/>
            <a:ext cx="2606834" cy="3871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35A063-8967-4A00-B288-9F11EB69C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781" y="2334404"/>
            <a:ext cx="1884164" cy="5188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540C60-7BF8-4087-90CD-9B5A4672A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999" y="3068407"/>
            <a:ext cx="3477110" cy="3620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B5096EF-299B-4FCA-8E80-B95F2F913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642" y="3621088"/>
            <a:ext cx="3477110" cy="44899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DA6B2C5-B858-408B-A04E-B671EF82D1E4}"/>
              </a:ext>
            </a:extLst>
          </p:cNvPr>
          <p:cNvGrpSpPr/>
          <p:nvPr/>
        </p:nvGrpSpPr>
        <p:grpSpPr>
          <a:xfrm>
            <a:off x="8473446" y="4268772"/>
            <a:ext cx="3029373" cy="323895"/>
            <a:chOff x="8249578" y="4443016"/>
            <a:chExt cx="3029373" cy="32389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0AE24B8-617E-4442-930D-655098C3E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9578" y="4494635"/>
              <a:ext cx="1238423" cy="23815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081E97C-8596-4D63-B356-B3468BFA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88001" y="4443016"/>
              <a:ext cx="1790950" cy="32389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F7F4A20A-60EA-4F51-93FE-B6E580F2A8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6141" y="4803709"/>
            <a:ext cx="4382112" cy="838317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E2328B5A-E44B-4EBB-AEA6-A21B6130357B}"/>
              </a:ext>
            </a:extLst>
          </p:cNvPr>
          <p:cNvSpPr/>
          <p:nvPr/>
        </p:nvSpPr>
        <p:spPr>
          <a:xfrm>
            <a:off x="376492" y="1800095"/>
            <a:ext cx="3678674" cy="2230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4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C0B770C-0BBE-494F-84CD-6816AB4C5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" y="1443945"/>
            <a:ext cx="7503580" cy="4668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D3893B-37E2-469B-953F-5275C445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071" y="2023939"/>
            <a:ext cx="4302494" cy="74635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334E7FA-4DB5-428C-9169-A398F2ED631F}"/>
              </a:ext>
            </a:extLst>
          </p:cNvPr>
          <p:cNvSpPr txBox="1"/>
          <p:nvPr/>
        </p:nvSpPr>
        <p:spPr>
          <a:xfrm>
            <a:off x="7660954" y="1433358"/>
            <a:ext cx="287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Medi"/>
              </a:rPr>
              <a:t>Sparse Retriever (BM25) 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0628BF-2A93-45D5-B283-72187C60882C}"/>
              </a:ext>
            </a:extLst>
          </p:cNvPr>
          <p:cNvGrpSpPr/>
          <p:nvPr/>
        </p:nvGrpSpPr>
        <p:grpSpPr>
          <a:xfrm>
            <a:off x="7939832" y="3640275"/>
            <a:ext cx="3604971" cy="365808"/>
            <a:chOff x="8006224" y="3261240"/>
            <a:chExt cx="4028402" cy="40835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C5E293F-B542-4DDB-A70B-2CBC45BC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6224" y="3303790"/>
              <a:ext cx="956844" cy="32325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3F0B8BC-FF79-4C90-9B90-B9276FBDA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8624" y="3261240"/>
              <a:ext cx="3106002" cy="408359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9067691-6651-4CAA-82DF-A8A8D2962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954" y="2770290"/>
            <a:ext cx="4353533" cy="6382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9F2E08-8D95-4414-8CD1-79F6D3330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165" y="4756738"/>
            <a:ext cx="4458322" cy="131463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D360B08-13FA-49D3-9B5D-D2C4F1D638D3}"/>
              </a:ext>
            </a:extLst>
          </p:cNvPr>
          <p:cNvSpPr txBox="1"/>
          <p:nvPr/>
        </p:nvSpPr>
        <p:spPr>
          <a:xfrm>
            <a:off x="7689144" y="4304656"/>
            <a:ext cx="2850126" cy="40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Medi"/>
              </a:rPr>
              <a:t>Dense Retriever (MIPS)</a:t>
            </a:r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CEA7B07-2143-45DC-B1E7-469B0FFCDFB0}"/>
              </a:ext>
            </a:extLst>
          </p:cNvPr>
          <p:cNvGrpSpPr/>
          <p:nvPr/>
        </p:nvGrpSpPr>
        <p:grpSpPr>
          <a:xfrm>
            <a:off x="8159765" y="6331828"/>
            <a:ext cx="3604971" cy="365808"/>
            <a:chOff x="8006224" y="3261240"/>
            <a:chExt cx="4028402" cy="40835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C388F21-C5E2-4DBC-8743-5565D7B1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6224" y="3303790"/>
              <a:ext cx="956844" cy="323258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C33581B-1192-4B53-B94F-3D83C4109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8624" y="3261240"/>
              <a:ext cx="3106002" cy="408359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A32F4CC5-F3C5-442D-A6F0-69D84303BB32}"/>
              </a:ext>
            </a:extLst>
          </p:cNvPr>
          <p:cNvSpPr/>
          <p:nvPr/>
        </p:nvSpPr>
        <p:spPr>
          <a:xfrm>
            <a:off x="2148114" y="3846286"/>
            <a:ext cx="5299821" cy="1567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F93B60-C147-4DC5-8C0B-28EFECED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32" y="1781499"/>
            <a:ext cx="4020111" cy="6954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E8B5E8-D87C-4C9B-84A2-B2705C8CE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152" y="3444802"/>
            <a:ext cx="3724795" cy="6858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69DB80-C35D-4865-9304-772176154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897" y="4706154"/>
            <a:ext cx="4286848" cy="13813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E0EF539-146E-4EDA-AFAD-37632CC08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232" y="4318484"/>
            <a:ext cx="3219899" cy="3048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9D2D97-74F3-4573-AE37-32A533FF16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6054" b="4227"/>
          <a:stretch/>
        </p:blipFill>
        <p:spPr>
          <a:xfrm>
            <a:off x="7905152" y="2598827"/>
            <a:ext cx="4286848" cy="6021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CDE73E0-4E66-47EE-A472-4C0E976E7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98" y="1653874"/>
            <a:ext cx="7563799" cy="470566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F84787D-98A9-460F-9227-71C5969B5755}"/>
              </a:ext>
            </a:extLst>
          </p:cNvPr>
          <p:cNvSpPr/>
          <p:nvPr/>
        </p:nvSpPr>
        <p:spPr>
          <a:xfrm>
            <a:off x="4083482" y="1706677"/>
            <a:ext cx="3678674" cy="2230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0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60936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308E06A-B077-4D4C-B40E-9AAE86B0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71" y="1781252"/>
            <a:ext cx="4846729" cy="594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138157-7A79-4DD8-B11E-8C96544CA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11" y="2502055"/>
            <a:ext cx="4249344" cy="5405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7BBC4C-A3FD-49E2-A0AC-69ED5B989B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73" b="38956"/>
          <a:stretch/>
        </p:blipFill>
        <p:spPr>
          <a:xfrm>
            <a:off x="989069" y="3661594"/>
            <a:ext cx="5079552" cy="5767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4B54CD-2C0F-4362-B540-8181E0A02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69" y="4516836"/>
            <a:ext cx="4435585" cy="6685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0275CA-5371-470A-92A6-52E8FDD05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488" y="5217308"/>
            <a:ext cx="5079552" cy="1515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CA6E0E-AC7F-44CF-9685-CDEABFB15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7347" y="1974074"/>
            <a:ext cx="3775579" cy="5899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441DD-F838-4FFA-8D28-1A3C1F21B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4461" y="3416573"/>
            <a:ext cx="4258269" cy="157184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233AD3F-4D2F-4DDB-8141-E0A94DEC58E9}"/>
              </a:ext>
            </a:extLst>
          </p:cNvPr>
          <p:cNvSpPr txBox="1"/>
          <p:nvPr/>
        </p:nvSpPr>
        <p:spPr>
          <a:xfrm>
            <a:off x="1368539" y="1449745"/>
            <a:ext cx="2891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Medi"/>
              </a:rPr>
              <a:t>Reconstruction Loss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247C19F-C0EC-4F06-A44C-99F916BE12D6}"/>
              </a:ext>
            </a:extLst>
          </p:cNvPr>
          <p:cNvSpPr txBox="1"/>
          <p:nvPr/>
        </p:nvSpPr>
        <p:spPr>
          <a:xfrm>
            <a:off x="1302279" y="3135787"/>
            <a:ext cx="3495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Cycle Reconstruction Loss 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5DDC093-2EA5-406A-B2AF-DB506DD010D9}"/>
              </a:ext>
            </a:extLst>
          </p:cNvPr>
          <p:cNvSpPr txBox="1"/>
          <p:nvPr/>
        </p:nvSpPr>
        <p:spPr>
          <a:xfrm>
            <a:off x="1249270" y="4232719"/>
            <a:ext cx="285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Adversarial Style Loss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86CB89-D494-4EB1-838B-43676E6440AA}"/>
              </a:ext>
            </a:extLst>
          </p:cNvPr>
          <p:cNvSpPr txBox="1"/>
          <p:nvPr/>
        </p:nvSpPr>
        <p:spPr>
          <a:xfrm>
            <a:off x="6856813" y="1449745"/>
            <a:ext cx="2198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NimbusRomNo9L-Medi"/>
              </a:rPr>
              <a:t>Retrieval Loss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140E065-9B50-4594-939A-EA5908756C11}"/>
              </a:ext>
            </a:extLst>
          </p:cNvPr>
          <p:cNvSpPr txBox="1"/>
          <p:nvPr/>
        </p:nvSpPr>
        <p:spPr>
          <a:xfrm>
            <a:off x="6856813" y="2680325"/>
            <a:ext cx="295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Bag-of-Words Loss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E66210E-35D5-424A-9AEA-56B4FD1C13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218"/>
          <a:stretch/>
        </p:blipFill>
        <p:spPr>
          <a:xfrm>
            <a:off x="6556579" y="5272853"/>
            <a:ext cx="4258268" cy="824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C791A1-20AD-4D14-AEDC-014F8C2A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5" y="2946028"/>
            <a:ext cx="4993141" cy="23488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72A902-980F-4538-A66F-1F10F9C29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362" y="2337450"/>
            <a:ext cx="5774123" cy="32452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8A5208-74CF-4424-8B47-6BB700C7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41059"/>
            <a:ext cx="10967785" cy="483987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8491</TotalTime>
  <Words>167</Words>
  <Application>Microsoft Office PowerPoint</Application>
  <PresentationFormat>宽屏</PresentationFormat>
  <Paragraphs>38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NimbusRomNo9L-Medi</vt:lpstr>
      <vt:lpstr>NimbusRomNo9L-Regu</vt:lpstr>
      <vt:lpstr>等线</vt:lpstr>
      <vt:lpstr>华康俪金黑W8(P)</vt:lpstr>
      <vt:lpstr>宋体</vt:lpstr>
      <vt:lpstr>微软雅黑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2239</cp:revision>
  <dcterms:created xsi:type="dcterms:W3CDTF">2017-04-22T07:59:00Z</dcterms:created>
  <dcterms:modified xsi:type="dcterms:W3CDTF">2022-02-19T15:44:26Z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